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1" r:id="rId5"/>
    <p:sldId id="260" r:id="rId6"/>
    <p:sldId id="270" r:id="rId7"/>
    <p:sldId id="271" r:id="rId8"/>
    <p:sldId id="272" r:id="rId9"/>
    <p:sldId id="262" r:id="rId10"/>
    <p:sldId id="263" r:id="rId11"/>
    <p:sldId id="273" r:id="rId12"/>
    <p:sldId id="274" r:id="rId13"/>
    <p:sldId id="275" r:id="rId14"/>
    <p:sldId id="276" r:id="rId15"/>
    <p:sldId id="277" r:id="rId16"/>
    <p:sldId id="264" r:id="rId17"/>
    <p:sldId id="278" r:id="rId18"/>
    <p:sldId id="266" r:id="rId19"/>
    <p:sldId id="283" r:id="rId20"/>
    <p:sldId id="284" r:id="rId21"/>
    <p:sldId id="285" r:id="rId22"/>
    <p:sldId id="267" r:id="rId23"/>
    <p:sldId id="279" r:id="rId24"/>
    <p:sldId id="280" r:id="rId25"/>
    <p:sldId id="281" r:id="rId26"/>
    <p:sldId id="282" r:id="rId27"/>
    <p:sldId id="268" r:id="rId28"/>
    <p:sldId id="269" r:id="rId29"/>
    <p:sldId id="28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766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EBC76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EBC76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EBC766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</p:spTree>
    <p:extLst>
      <p:ext uri="{BB962C8B-B14F-4D97-AF65-F5344CB8AC3E}">
        <p14:creationId xmlns:p14="http://schemas.microsoft.com/office/powerpoint/2010/main" val="330565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245E40-19F2-44AD-8990-E6405B25EB78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Superficial ou laminar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Em seu estágio inicial, é quase imperceptível; já quando avançado, o 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solo torna-se mais claro, a água de enxurrada é lodosa, raízes de plantas perenes afloram e há decréscimo na colheita pela remoção dos 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horizontes O e A.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C3BCB47F-20BC-44F1-BA37-AFAEBAA6F9AF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72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245E40-19F2-44AD-8990-E6405B25EB78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Canais ou ravinas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Desgastes que apresentam sulcos sinuosos ao longo dos declives, isto é, pequenas valas formadas pelo escoamento concentrado das chuvas no terreno.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C3BCB47F-20BC-44F1-BA37-AFAEBAA6F9AF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8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245E40-19F2-44AD-8990-E6405B25EB78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Voçoroca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É a continuidade do processo de erosão superficial com sulcos maiores, isto é, “rasgões” do solo, mais largos e profundos, chegando, às vezes, a atingir o lençol freático.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C3BCB47F-20BC-44F1-BA37-AFAEBAA6F9AF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05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245E40-19F2-44AD-8990-E6405B25EB78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Desabamento 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Tem sua principal ocorrência em terrenos arenosos; sulcos deixados pelas enxurradas sofrem novos atritos de correntes de água, vindo a desmoronar, aumentando suas dimensões com o passar do tempo e podendo formar novas voçorocas.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C3BCB47F-20BC-44F1-BA37-AFAEBAA6F9AF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07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hídrica ou pluvial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85E3BB-DC4A-4812-A249-6346D91684F5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É a erosão mais preocupante no Brasil, onde predomina o clima tropical com chuvas concentradas no verão. A chuva, ao impactar um solo desprovido de vegetação, desagrega partículas que são facilmente carregadas pela enxurrada.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245E40-19F2-44AD-8990-E6405B25EB78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Vertical  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É a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eluviação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ou seja, o transporte de partículas e materiais solubilizados por meio do solo pela infiltração de água. A porosidade e a agregação do solo influenciam a natureza e a intensidade do processo, podendo formar horizontes de impedimento ou deslocar nutrientes para e pelas raízes das plantas – é a lixiviação.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C3BCB47F-20BC-44F1-BA37-AFAEBAA6F9AF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8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2228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pelo vento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EBA1663-88B0-4C35-9362-56A3B77AF2DA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Consiste no transporte aéreo, ou por rolamento, das partículas erodidas do solo. Sua ocorrência é grande quando são comuns os ventos fortes, podendo também ser denominada erosão eólica. </a:t>
            </a:r>
          </a:p>
        </p:txBody>
      </p:sp>
    </p:spTree>
    <p:extLst>
      <p:ext uri="{BB962C8B-B14F-4D97-AF65-F5344CB8AC3E}">
        <p14:creationId xmlns:p14="http://schemas.microsoft.com/office/powerpoint/2010/main" val="206259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erosão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2CDB1-B4D8-4DC9-9763-062B332AF0F6}"/>
              </a:ext>
            </a:extLst>
          </p:cNvPr>
          <p:cNvSpPr/>
          <p:nvPr/>
        </p:nvSpPr>
        <p:spPr>
          <a:xfrm>
            <a:off x="486576" y="1110736"/>
            <a:ext cx="2228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Erosão pelo vento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EBA1663-88B0-4C35-9362-56A3B77AF2DA}"/>
              </a:ext>
            </a:extLst>
          </p:cNvPr>
          <p:cNvSpPr/>
          <p:nvPr/>
        </p:nvSpPr>
        <p:spPr>
          <a:xfrm>
            <a:off x="526048" y="1686187"/>
            <a:ext cx="8104146" cy="155354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Consiste no transporte aéreo, ou por rolamento, das partículas erodidas do solo. Sua ocorrência é grande quando são comuns os ventos fortes, podendo também ser denominada erosão eólica.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99918FB-309A-4A0A-AAF2-EE537DA9176B}"/>
              </a:ext>
            </a:extLst>
          </p:cNvPr>
          <p:cNvSpPr/>
          <p:nvPr/>
        </p:nvSpPr>
        <p:spPr>
          <a:xfrm>
            <a:off x="526048" y="3422419"/>
            <a:ext cx="8104146" cy="266798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Essa ação é mais bem notada em regiões planas, principalmente do planalto central, e em alguns pontos do litoral, sobretudo o nordestino, formando as dunas. Em regiões onde o teor de umidade do solo é mais elevado, o evento ocorre em menor intensidade. 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543C97F3-81E8-46BB-8F2B-B216C0F13491}"/>
              </a:ext>
            </a:extLst>
          </p:cNvPr>
          <p:cNvSpPr/>
          <p:nvPr/>
        </p:nvSpPr>
        <p:spPr>
          <a:xfrm rot="10800000">
            <a:off x="6365965" y="316987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3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Processos de degradação do solo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A16275-2993-4C1C-BEB1-2E4A3C704481}"/>
              </a:ext>
            </a:extLst>
          </p:cNvPr>
          <p:cNvGrpSpPr/>
          <p:nvPr/>
        </p:nvGrpSpPr>
        <p:grpSpPr>
          <a:xfrm>
            <a:off x="429099" y="1273436"/>
            <a:ext cx="1550703" cy="4937369"/>
            <a:chOff x="471044" y="1399271"/>
            <a:chExt cx="1550703" cy="4646919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49C29BD-D23F-4231-9E64-87C2727919FC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Acidiﬁcação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do solo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8BA7C30-7AE0-4B0C-9D63-EF8EB0EC6D9E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Lixiviação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8E570D9B-68DA-476C-892B-9F9A95E342C0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Laterização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6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Processos de degradação do solo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A16275-2993-4C1C-BEB1-2E4A3C704481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AE4C61A9-91B5-4023-A657-D6D601799AE4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 O nível elevado de acidez do solo é um problema que compromete sua utilização, afetando sua fertilidade e, ao dissolver mais rapidamente sais minerais e nutrientes, favorecendo o processo de lixiviação. Para atenuar esse problema, é comum o emprego da técnica da calagem, que consiste na adição de calcário ao solo, para neutralizar sua acidez.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49C29BD-D23F-4231-9E64-87C2727919FC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Acidiﬁcação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do solo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8BA7C30-7AE0-4B0C-9D63-EF8EB0EC6D9E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Lixiviação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8E570D9B-68DA-476C-892B-9F9A95E342C0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Laterização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1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Processos de degradação do solo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A16275-2993-4C1C-BEB1-2E4A3C704481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AE4C61A9-91B5-4023-A657-D6D601799AE4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 O nível elevado de acidez do solo é um problema que compromete sua utilização, afetando sua fertilidade e, ao dissolver mais rapidamente sais minerais e nutrientes, favorecendo o processo de lixiviação. Para atenuar esse problema, é comum o emprego da técnica da calagem, que consiste na adição de calcário ao solo, para neutralizar sua acidez.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49C29BD-D23F-4231-9E64-87C2727919FC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Acidiﬁcação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do solo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795340CC-3161-46C8-A5B5-0353C6FCE34C}"/>
                </a:ext>
              </a:extLst>
            </p:cNvPr>
            <p:cNvSpPr/>
            <p:nvPr/>
          </p:nvSpPr>
          <p:spPr>
            <a:xfrm>
              <a:off x="2021748" y="3123128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Processo de lavagem do solo no qual a falta de cobertura vegetal faz com que a água da chuva penetre com maior intensidade e arraste os minerais, tornando-o pobre ou infértil.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8BA7C30-7AE0-4B0C-9D63-EF8EB0EC6D9E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Lixiviação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8E570D9B-68DA-476C-892B-9F9A95E342C0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Laterização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0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Processos de degradação do solo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A16275-2993-4C1C-BEB1-2E4A3C704481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AE4C61A9-91B5-4023-A657-D6D601799AE4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 O nível elevado de acidez do solo é um problema que compromete sua utilização, afetando sua fertilidade e, ao dissolver mais rapidamente sais minerais e nutrientes, favorecendo o processo de lixiviação. Para atenuar esse problema, é comum o emprego da técnica da calagem, que consiste na adição de calcário ao solo, para neutralizar sua acidez.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49C29BD-D23F-4231-9E64-87C2727919FC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Acidiﬁcação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do solo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795340CC-3161-46C8-A5B5-0353C6FCE34C}"/>
                </a:ext>
              </a:extLst>
            </p:cNvPr>
            <p:cNvSpPr/>
            <p:nvPr/>
          </p:nvSpPr>
          <p:spPr>
            <a:xfrm>
              <a:off x="2021748" y="3123128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Processo de lavagem do solo no qual a falta de cobertura vegetal faz com que a água da chuva penetre com maior intensidade e arraste os minerais, tornando-o pobre ou infértil.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8BA7C30-7AE0-4B0C-9D63-EF8EB0EC6D9E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Lixiviação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45F453B-49B0-4A8F-86DB-65784010A797}"/>
                </a:ext>
              </a:extLst>
            </p:cNvPr>
            <p:cNvSpPr/>
            <p:nvPr/>
          </p:nvSpPr>
          <p:spPr>
            <a:xfrm>
              <a:off x="2021748" y="4697084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 Consiste em um processo de diagênese do solo, ou seja, a transformação do solo após sua formação, criando uma casca dura e ferruginosa que impede a prática da agricultura. No processo, que começa com a lixiviação, ocorre remoção de cálcio e magnésio, aumentando a concentração de ferro e alumínio. </a:t>
              </a:r>
              <a:endParaRPr lang="pt-BR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8E570D9B-68DA-476C-892B-9F9A95E342C0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Laterização</a:t>
              </a:r>
              <a:endParaRPr lang="pt-BR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15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Formas de prevenção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B11A06-276C-47D7-807F-490B93C1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81" y="1246304"/>
            <a:ext cx="7226837" cy="507134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42FAD6-CD93-49BF-8EC1-0C00AAD8D75C}"/>
              </a:ext>
            </a:extLst>
          </p:cNvPr>
          <p:cNvSpPr/>
          <p:nvPr/>
        </p:nvSpPr>
        <p:spPr>
          <a:xfrm rot="16200000">
            <a:off x="6649216" y="3222905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IBGE. Atlas geográfico escolar. Rio de Janeiro, 2012. (Adaptado.)</a:t>
            </a:r>
          </a:p>
        </p:txBody>
      </p:sp>
    </p:spTree>
    <p:extLst>
      <p:ext uri="{BB962C8B-B14F-4D97-AF65-F5344CB8AC3E}">
        <p14:creationId xmlns:p14="http://schemas.microsoft.com/office/powerpoint/2010/main" val="128164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Formas de prevenção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D879F3-F699-4842-B276-194492E1B5D6}"/>
              </a:ext>
            </a:extLst>
          </p:cNvPr>
          <p:cNvSpPr/>
          <p:nvPr/>
        </p:nvSpPr>
        <p:spPr>
          <a:xfrm>
            <a:off x="570452" y="1577130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Curvas de nível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2834FF6-78EB-4561-A56E-16BD5F07643A}"/>
              </a:ext>
            </a:extLst>
          </p:cNvPr>
          <p:cNvSpPr/>
          <p:nvPr/>
        </p:nvSpPr>
        <p:spPr>
          <a:xfrm>
            <a:off x="3281494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Associação de culturas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3160B80-5790-4ABA-AE94-098D0FDCB165}"/>
              </a:ext>
            </a:extLst>
          </p:cNvPr>
          <p:cNvSpPr/>
          <p:nvPr/>
        </p:nvSpPr>
        <p:spPr>
          <a:xfrm>
            <a:off x="5992536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Terraceamento</a:t>
            </a:r>
          </a:p>
        </p:txBody>
      </p:sp>
    </p:spTree>
    <p:extLst>
      <p:ext uri="{BB962C8B-B14F-4D97-AF65-F5344CB8AC3E}">
        <p14:creationId xmlns:p14="http://schemas.microsoft.com/office/powerpoint/2010/main" val="132834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Formas de prevenção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3AB51A-15F9-41ED-B14A-8B529699C2F4}"/>
              </a:ext>
            </a:extLst>
          </p:cNvPr>
          <p:cNvSpPr/>
          <p:nvPr/>
        </p:nvSpPr>
        <p:spPr>
          <a:xfrm>
            <a:off x="573249" y="2308371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Em áreas de declive, a construção de obstáculos no terreno, uma espécie de lombada, com terra retirada dos próprios sulcos resultantes da aração, seguindo as cotas altimétricas desse terreno, reduz signifi cativamente a perda do solo.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3D8614B-C0B5-4B53-830E-6936798DBCC4}"/>
              </a:ext>
            </a:extLst>
          </p:cNvPr>
          <p:cNvSpPr/>
          <p:nvPr/>
        </p:nvSpPr>
        <p:spPr>
          <a:xfrm>
            <a:off x="570452" y="1577130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Curvas de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CC67D31-10A2-487F-BC00-FED22A31521B}"/>
              </a:ext>
            </a:extLst>
          </p:cNvPr>
          <p:cNvSpPr/>
          <p:nvPr/>
        </p:nvSpPr>
        <p:spPr>
          <a:xfrm>
            <a:off x="3281494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Associação de culturas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E7F97BD-D653-48D6-984D-E296DC18F385}"/>
              </a:ext>
            </a:extLst>
          </p:cNvPr>
          <p:cNvSpPr/>
          <p:nvPr/>
        </p:nvSpPr>
        <p:spPr>
          <a:xfrm>
            <a:off x="5992536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Terraceamento</a:t>
            </a:r>
          </a:p>
        </p:txBody>
      </p:sp>
    </p:spTree>
    <p:extLst>
      <p:ext uri="{BB962C8B-B14F-4D97-AF65-F5344CB8AC3E}">
        <p14:creationId xmlns:p14="http://schemas.microsoft.com/office/powerpoint/2010/main" val="400022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Formas de prevenção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3AB51A-15F9-41ED-B14A-8B529699C2F4}"/>
              </a:ext>
            </a:extLst>
          </p:cNvPr>
          <p:cNvSpPr/>
          <p:nvPr/>
        </p:nvSpPr>
        <p:spPr>
          <a:xfrm>
            <a:off x="573249" y="2308371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Em áreas de declive, a construção de obstáculos no terreno, uma espécie de lombada, com terra retirada dos próprios sulcos resultantes da aração, seguindo as cotas altimétricas desse terreno, reduz signifi cativamente a perda do solo.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49D2D72-A9C3-43D9-9E9B-F182C3EBD722}"/>
              </a:ext>
            </a:extLst>
          </p:cNvPr>
          <p:cNvSpPr/>
          <p:nvPr/>
        </p:nvSpPr>
        <p:spPr>
          <a:xfrm>
            <a:off x="3284291" y="2322353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Adequação do cultivo ao tipo de solo, associando formas de cultivo diferentes, como espécies arbustivas com herbáceas. Além de evitar a erosão, essa técnica favorece o equilíbrio orgânico do solo.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CEA268-BBD9-4F0F-B019-D76BCDF48CD9}"/>
              </a:ext>
            </a:extLst>
          </p:cNvPr>
          <p:cNvSpPr/>
          <p:nvPr/>
        </p:nvSpPr>
        <p:spPr>
          <a:xfrm>
            <a:off x="570452" y="1577130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Curvas de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532FC0-EB97-4E85-A588-9FF4BF8174D4}"/>
              </a:ext>
            </a:extLst>
          </p:cNvPr>
          <p:cNvSpPr/>
          <p:nvPr/>
        </p:nvSpPr>
        <p:spPr>
          <a:xfrm>
            <a:off x="3281494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Associação de culturas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41B684E-0D65-47C6-9FDF-3FED1ACA8DC6}"/>
              </a:ext>
            </a:extLst>
          </p:cNvPr>
          <p:cNvSpPr/>
          <p:nvPr/>
        </p:nvSpPr>
        <p:spPr>
          <a:xfrm>
            <a:off x="5992536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Terraceamento</a:t>
            </a:r>
          </a:p>
        </p:txBody>
      </p:sp>
    </p:spTree>
    <p:extLst>
      <p:ext uri="{BB962C8B-B14F-4D97-AF65-F5344CB8AC3E}">
        <p14:creationId xmlns:p14="http://schemas.microsoft.com/office/powerpoint/2010/main" val="244585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Formas de prevenção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3AB51A-15F9-41ED-B14A-8B529699C2F4}"/>
              </a:ext>
            </a:extLst>
          </p:cNvPr>
          <p:cNvSpPr/>
          <p:nvPr/>
        </p:nvSpPr>
        <p:spPr>
          <a:xfrm>
            <a:off x="573249" y="2308371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Em áreas de declive, a construção de obstáculos no terreno, uma espécie de lombada, com terra retirada dos próprios sulcos resultantes da aração, seguindo as cotas altimétricas desse terreno, reduz signifi cativamente a perda do solo.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49D2D72-A9C3-43D9-9E9B-F182C3EBD722}"/>
              </a:ext>
            </a:extLst>
          </p:cNvPr>
          <p:cNvSpPr/>
          <p:nvPr/>
        </p:nvSpPr>
        <p:spPr>
          <a:xfrm>
            <a:off x="3284291" y="2322353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Adequação do cultivo ao tipo de solo, associando formas de cultivo diferentes, como espécies arbustivas com herbáceas. Além de evitar a erosão, essa técnica favorece o equilíbrio orgânico do solo.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ADFEB01-9ECB-47C3-B269-F20F45DD379D}"/>
              </a:ext>
            </a:extLst>
          </p:cNvPr>
          <p:cNvSpPr/>
          <p:nvPr/>
        </p:nvSpPr>
        <p:spPr>
          <a:xfrm>
            <a:off x="5995333" y="2322353"/>
            <a:ext cx="2572624" cy="3569748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Em superfícies íngremes, a construção de degraus com canais pluviais para o escoamento da água da chuva garante a expansão de áreas agricultáveis.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9296B76-6703-4518-AFB1-5DCDAD529A72}"/>
              </a:ext>
            </a:extLst>
          </p:cNvPr>
          <p:cNvSpPr/>
          <p:nvPr/>
        </p:nvSpPr>
        <p:spPr>
          <a:xfrm>
            <a:off x="570452" y="1577130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Curvas de nível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213EFB8-C247-4186-A383-E11D9DCE701D}"/>
              </a:ext>
            </a:extLst>
          </p:cNvPr>
          <p:cNvSpPr/>
          <p:nvPr/>
        </p:nvSpPr>
        <p:spPr>
          <a:xfrm>
            <a:off x="3281494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Associação de culturas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6B1A341-CC64-447D-890D-25C1F8811B9D}"/>
              </a:ext>
            </a:extLst>
          </p:cNvPr>
          <p:cNvSpPr/>
          <p:nvPr/>
        </p:nvSpPr>
        <p:spPr>
          <a:xfrm>
            <a:off x="5992536" y="1591112"/>
            <a:ext cx="2572624" cy="662730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Terraceamento</a:t>
            </a:r>
          </a:p>
        </p:txBody>
      </p:sp>
    </p:spTree>
    <p:extLst>
      <p:ext uri="{BB962C8B-B14F-4D97-AF65-F5344CB8AC3E}">
        <p14:creationId xmlns:p14="http://schemas.microsoft.com/office/powerpoint/2010/main" val="70205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solo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DE4066-9EBD-45BD-B5AA-77909D3E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501928"/>
            <a:ext cx="8312727" cy="434070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36A60DD-CB7B-4B08-BEEE-BD10BC0A182D}"/>
              </a:ext>
            </a:extLst>
          </p:cNvPr>
          <p:cNvSpPr/>
          <p:nvPr/>
        </p:nvSpPr>
        <p:spPr>
          <a:xfrm>
            <a:off x="3713069" y="5797957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IBGE. Atlas geográfico escolar. Rio de Janeiro, 2012.</a:t>
            </a:r>
          </a:p>
        </p:txBody>
      </p:sp>
    </p:spTree>
    <p:extLst>
      <p:ext uri="{BB962C8B-B14F-4D97-AF65-F5344CB8AC3E}">
        <p14:creationId xmlns:p14="http://schemas.microsoft.com/office/powerpoint/2010/main" val="22834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solo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FF50B3-86CC-48E6-8DB2-4217D327E055}"/>
              </a:ext>
            </a:extLst>
          </p:cNvPr>
          <p:cNvSpPr/>
          <p:nvPr/>
        </p:nvSpPr>
        <p:spPr>
          <a:xfrm>
            <a:off x="486576" y="1110736"/>
            <a:ext cx="3878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Principais tipos de solo do Brasil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D1EDC-962E-419B-A45C-729AAAE2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79" y="1531565"/>
            <a:ext cx="4406343" cy="46841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0E4169E-0032-4719-8006-CFCD556F3D4D}"/>
              </a:ext>
            </a:extLst>
          </p:cNvPr>
          <p:cNvSpPr/>
          <p:nvPr/>
        </p:nvSpPr>
        <p:spPr>
          <a:xfrm rot="16200000">
            <a:off x="7370670" y="3130626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IBGE. Atlas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geográfi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escolar. Rio de Janeiro, 2012.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213DAE-D7C8-420F-807A-F66D40465056}"/>
              </a:ext>
            </a:extLst>
          </p:cNvPr>
          <p:cNvSpPr/>
          <p:nvPr/>
        </p:nvSpPr>
        <p:spPr>
          <a:xfrm>
            <a:off x="486576" y="2166426"/>
            <a:ext cx="3712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Solo de massapé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Solo argiloso, resultante da decomposição de vários tipos de rocha, com destaque para o gnaisse e o calcário. Concentra-se em uma faixa litorânea da região Nordeste denominada Zona da Mata. Exerceu forte influência na colonização brasileira em razão do cultivo da cana-de-açúcar, praticado até os dias de hoje.</a:t>
            </a:r>
          </a:p>
        </p:txBody>
      </p:sp>
    </p:spTree>
    <p:extLst>
      <p:ext uri="{BB962C8B-B14F-4D97-AF65-F5344CB8AC3E}">
        <p14:creationId xmlns:p14="http://schemas.microsoft.com/office/powerpoint/2010/main" val="3319701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Tipos de solo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FF50B3-86CC-48E6-8DB2-4217D327E055}"/>
              </a:ext>
            </a:extLst>
          </p:cNvPr>
          <p:cNvSpPr/>
          <p:nvPr/>
        </p:nvSpPr>
        <p:spPr>
          <a:xfrm>
            <a:off x="486576" y="1110736"/>
            <a:ext cx="3878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Principais tipos de solo do Brasil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D1EDC-962E-419B-A45C-729AAAE2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79" y="1531565"/>
            <a:ext cx="4406343" cy="46841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0E4169E-0032-4719-8006-CFCD556F3D4D}"/>
              </a:ext>
            </a:extLst>
          </p:cNvPr>
          <p:cNvSpPr/>
          <p:nvPr/>
        </p:nvSpPr>
        <p:spPr>
          <a:xfrm rot="16200000">
            <a:off x="7370670" y="3130626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IBGE. Atlas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geográfi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escolar. Rio de Janeiro, 2012.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213DAE-D7C8-420F-807A-F66D40465056}"/>
              </a:ext>
            </a:extLst>
          </p:cNvPr>
          <p:cNvSpPr/>
          <p:nvPr/>
        </p:nvSpPr>
        <p:spPr>
          <a:xfrm>
            <a:off x="486576" y="2166426"/>
            <a:ext cx="3712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Solo de terra roxa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Solo de origem vulcânica, é formado pela decomposição do basalto. Está localizado em área da bacia sedimentar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paranaica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no centro-sul do país. Exerceu forte influência na expansão cafeicultora, no fim do século XIX e início do século XX, pelo interior do estado de São Paulo e norte do Paraná.</a:t>
            </a:r>
          </a:p>
        </p:txBody>
      </p:sp>
    </p:spTree>
    <p:extLst>
      <p:ext uri="{BB962C8B-B14F-4D97-AF65-F5344CB8AC3E}">
        <p14:creationId xmlns:p14="http://schemas.microsoft.com/office/powerpoint/2010/main" val="68293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14B0276-E7F5-4C85-9018-30515A417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algn="just"/>
            <a:r>
              <a:rPr lang="pt-BR" sz="2000" dirty="0"/>
              <a:t>Conhecer a </a:t>
            </a:r>
            <a:r>
              <a:rPr lang="pt-BR" sz="2000" dirty="0" err="1"/>
              <a:t>deﬁnição</a:t>
            </a:r>
            <a:r>
              <a:rPr lang="pt-BR" sz="2000" dirty="0"/>
              <a:t> de solos e os processos de formação.</a:t>
            </a:r>
          </a:p>
          <a:p>
            <a:pPr algn="just"/>
            <a:r>
              <a:rPr lang="pt-BR" sz="2000" dirty="0" err="1"/>
              <a:t>Identiﬁcar</a:t>
            </a:r>
            <a:r>
              <a:rPr lang="pt-BR" sz="2000" dirty="0"/>
              <a:t> diferentes formas de intemperismo.</a:t>
            </a:r>
          </a:p>
          <a:p>
            <a:pPr algn="just"/>
            <a:r>
              <a:rPr lang="pt-BR" sz="2000" dirty="0"/>
              <a:t>Reconhecer características dos solos e diferentes formas de utilização.</a:t>
            </a:r>
          </a:p>
          <a:p>
            <a:pPr algn="just"/>
            <a:r>
              <a:rPr lang="pt-BR" sz="2000" dirty="0"/>
              <a:t>Compreender o conceito de erosão e as diferentes formas de ocorrência desse fenômeno.</a:t>
            </a:r>
          </a:p>
          <a:p>
            <a:pPr algn="just"/>
            <a:r>
              <a:rPr lang="pt-BR" sz="2000" dirty="0"/>
              <a:t>Entender os processos de degradação dos solos.</a:t>
            </a:r>
          </a:p>
          <a:p>
            <a:pPr algn="just"/>
            <a:r>
              <a:rPr lang="pt-BR" sz="2000" dirty="0" err="1"/>
              <a:t>Identiﬁcar</a:t>
            </a:r>
            <a:r>
              <a:rPr lang="pt-BR" sz="2000" dirty="0"/>
              <a:t> técnicas para a preservação dos solos.</a:t>
            </a:r>
          </a:p>
          <a:p>
            <a:pPr algn="just"/>
            <a:r>
              <a:rPr lang="pt-BR" sz="2000" dirty="0"/>
              <a:t>Compreender a </a:t>
            </a:r>
            <a:r>
              <a:rPr lang="pt-BR" sz="2000" dirty="0" err="1"/>
              <a:t>classiﬁcação</a:t>
            </a:r>
            <a:r>
              <a:rPr lang="pt-BR" sz="2000" dirty="0"/>
              <a:t> de diferentes tipos de solo espalhados pelo mundo.</a:t>
            </a:r>
          </a:p>
          <a:p>
            <a:pPr algn="just"/>
            <a:r>
              <a:rPr lang="pt-BR" sz="2000" dirty="0"/>
              <a:t>Reconhecer os principais solos brasileiros.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97B75A5D-DC4D-4FA8-8453-B6D7D804D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Principais conceitos que você vai aprender:</a:t>
            </a:r>
          </a:p>
          <a:p>
            <a:r>
              <a:rPr lang="pt-BR" dirty="0"/>
              <a:t>Intemperismos químico, físico e biológico;</a:t>
            </a:r>
          </a:p>
          <a:p>
            <a:r>
              <a:rPr lang="pt-BR" dirty="0" err="1"/>
              <a:t>Meteorização</a:t>
            </a:r>
            <a:r>
              <a:rPr lang="pt-BR" dirty="0"/>
              <a:t>;</a:t>
            </a:r>
          </a:p>
          <a:p>
            <a:r>
              <a:rPr lang="pt-BR" dirty="0" err="1"/>
              <a:t>Regolito</a:t>
            </a:r>
            <a:r>
              <a:rPr lang="pt-BR" dirty="0"/>
              <a:t>;</a:t>
            </a:r>
          </a:p>
          <a:p>
            <a:r>
              <a:rPr lang="pt-BR" dirty="0" err="1"/>
              <a:t>Edaﬁzação</a:t>
            </a:r>
            <a:r>
              <a:rPr lang="pt-BR" dirty="0"/>
              <a:t>;</a:t>
            </a:r>
          </a:p>
          <a:p>
            <a:r>
              <a:rPr lang="pt-BR" dirty="0"/>
              <a:t>Erosão;</a:t>
            </a:r>
          </a:p>
          <a:p>
            <a:r>
              <a:rPr lang="pt-BR" dirty="0"/>
              <a:t>Ravina;</a:t>
            </a:r>
          </a:p>
          <a:p>
            <a:r>
              <a:rPr lang="pt-BR" dirty="0"/>
              <a:t>Voçoroca.</a:t>
            </a:r>
          </a:p>
        </p:txBody>
      </p:sp>
    </p:spTree>
    <p:extLst>
      <p:ext uri="{BB962C8B-B14F-4D97-AF65-F5344CB8AC3E}">
        <p14:creationId xmlns:p14="http://schemas.microsoft.com/office/powerpoint/2010/main" val="85807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Formação do solo</a:t>
            </a:r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6D6D7B-57B7-496E-B890-1E6E6ABC87CB}"/>
              </a:ext>
            </a:extLst>
          </p:cNvPr>
          <p:cNvGrpSpPr/>
          <p:nvPr/>
        </p:nvGrpSpPr>
        <p:grpSpPr>
          <a:xfrm>
            <a:off x="429099" y="1273436"/>
            <a:ext cx="1550703" cy="4937369"/>
            <a:chOff x="471044" y="1399271"/>
            <a:chExt cx="1550703" cy="4646919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B1C19DEA-47AF-4A42-B88C-6CBB0A2F9F9E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físico 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9E4080E9-149C-48E4-BFD6-CB48AB1AD443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químico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9A843E4-0DCF-4887-A4CD-B615BC6AA792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biológico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12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Formação do solo</a:t>
            </a:r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6D6D7B-57B7-496E-B890-1E6E6ABC87CB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47BAE57-AF69-4ED8-99EC-8597B417E3E1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Trebuchet MS" panose="020B0603020202020204" pitchFamily="34" charset="0"/>
                </a:rPr>
                <a:t>A variação de temperatura provoca um processo de dilatação dos minerais encontrados nas rochas quando submetidos a temperaturas elevadas e também sua contração, com a redução da temperatura durante a noite. A dilatação e a contração contínuas desses minerais provocam a desagregação ou fragmentação da rocha.</a:t>
              </a: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B1C19DEA-47AF-4A42-B88C-6CBB0A2F9F9E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físico 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9E4080E9-149C-48E4-BFD6-CB48AB1AD443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químico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9A843E4-0DCF-4887-A4CD-B615BC6AA792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biológico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74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Formação do solo</a:t>
            </a:r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6D6D7B-57B7-496E-B890-1E6E6ABC87CB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47BAE57-AF69-4ED8-99EC-8597B417E3E1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Trebuchet MS" panose="020B0603020202020204" pitchFamily="34" charset="0"/>
                </a:rPr>
                <a:t>A variação de temperatura provoca um processo de dilatação dos minerais encontrados nas rochas quando submetidos a temperaturas elevadas e também sua contração, com a redução da temperatura durante a noite. A dilatação e a contração contínuas desses minerais provocam a desagregação ou fragmentação da rocha.</a:t>
              </a: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B1C19DEA-47AF-4A42-B88C-6CBB0A2F9F9E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físico 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F97A0DF5-F0F1-486B-9997-DBE626B9BD98}"/>
                </a:ext>
              </a:extLst>
            </p:cNvPr>
            <p:cNvSpPr/>
            <p:nvPr/>
          </p:nvSpPr>
          <p:spPr>
            <a:xfrm>
              <a:off x="2021748" y="3123128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Trebuchet MS" panose="020B0603020202020204" pitchFamily="34" charset="0"/>
                </a:rPr>
                <a:t>A ação da água sobre as rochas causa um processo de desagregação. A presença dos gases na água da chuva, como o gás carbônico, ocasiona um processo de corrosão nos minerais que, somado à própria ação pluvial, provoca a sedimentação da rocha.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9E4080E9-149C-48E4-BFD6-CB48AB1AD443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químico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9A843E4-0DCF-4887-A4CD-B615BC6AA792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biológico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25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Formação do solo</a:t>
            </a:r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6D6D7B-57B7-496E-B890-1E6E6ABC87CB}"/>
              </a:ext>
            </a:extLst>
          </p:cNvPr>
          <p:cNvGrpSpPr/>
          <p:nvPr/>
        </p:nvGrpSpPr>
        <p:grpSpPr>
          <a:xfrm>
            <a:off x="429099" y="1273436"/>
            <a:ext cx="8312230" cy="4937369"/>
            <a:chOff x="471044" y="1399271"/>
            <a:chExt cx="8312230" cy="4646919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47BAE57-AF69-4ED8-99EC-8597B417E3E1}"/>
                </a:ext>
              </a:extLst>
            </p:cNvPr>
            <p:cNvSpPr/>
            <p:nvPr/>
          </p:nvSpPr>
          <p:spPr>
            <a:xfrm>
              <a:off x="2021748" y="1549172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Trebuchet MS" panose="020B0603020202020204" pitchFamily="34" charset="0"/>
                </a:rPr>
                <a:t>A variação de temperatura provoca um processo de dilatação dos minerais encontrados nas rochas quando submetidos a temperaturas elevadas e também sua contração, com a redução da temperatura durante a noite. A dilatação e a contração contínuas desses minerais provocam a desagregação ou fragmentação da rocha.</a:t>
              </a: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B1C19DEA-47AF-4A42-B88C-6CBB0A2F9F9E}"/>
                </a:ext>
              </a:extLst>
            </p:cNvPr>
            <p:cNvSpPr/>
            <p:nvPr/>
          </p:nvSpPr>
          <p:spPr>
            <a:xfrm>
              <a:off x="471044" y="1399271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físico 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F97A0DF5-F0F1-486B-9997-DBE626B9BD98}"/>
                </a:ext>
              </a:extLst>
            </p:cNvPr>
            <p:cNvSpPr/>
            <p:nvPr/>
          </p:nvSpPr>
          <p:spPr>
            <a:xfrm>
              <a:off x="2021748" y="3123128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Trebuchet MS" panose="020B0603020202020204" pitchFamily="34" charset="0"/>
                </a:rPr>
                <a:t>A ação da água sobre as rochas causa um processo de desagregação. A presença dos gases na água da chuva, como o gás carbônico, ocasiona um processo de corrosão nos minerais que, somado à própria ação pluvial, provoca a sedimentação da rocha.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9E4080E9-149C-48E4-BFD6-CB48AB1AD443}"/>
                </a:ext>
              </a:extLst>
            </p:cNvPr>
            <p:cNvSpPr/>
            <p:nvPr/>
          </p:nvSpPr>
          <p:spPr>
            <a:xfrm>
              <a:off x="471044" y="2973227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químico</a:t>
              </a: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452D15A-57E5-4C47-BE61-CCF56120E269}"/>
                </a:ext>
              </a:extLst>
            </p:cNvPr>
            <p:cNvSpPr/>
            <p:nvPr/>
          </p:nvSpPr>
          <p:spPr>
            <a:xfrm>
              <a:off x="2021748" y="4697084"/>
              <a:ext cx="6761526" cy="1199206"/>
            </a:xfrm>
            <a:custGeom>
              <a:avLst/>
              <a:gdLst>
                <a:gd name="connsiteX0" fmla="*/ 199871 w 1199205"/>
                <a:gd name="connsiteY0" fmla="*/ 0 h 5408326"/>
                <a:gd name="connsiteX1" fmla="*/ 999334 w 1199205"/>
                <a:gd name="connsiteY1" fmla="*/ 0 h 5408326"/>
                <a:gd name="connsiteX2" fmla="*/ 1199205 w 1199205"/>
                <a:gd name="connsiteY2" fmla="*/ 199871 h 5408326"/>
                <a:gd name="connsiteX3" fmla="*/ 1199205 w 1199205"/>
                <a:gd name="connsiteY3" fmla="*/ 5408326 h 5408326"/>
                <a:gd name="connsiteX4" fmla="*/ 1199205 w 1199205"/>
                <a:gd name="connsiteY4" fmla="*/ 5408326 h 5408326"/>
                <a:gd name="connsiteX5" fmla="*/ 0 w 1199205"/>
                <a:gd name="connsiteY5" fmla="*/ 5408326 h 5408326"/>
                <a:gd name="connsiteX6" fmla="*/ 0 w 1199205"/>
                <a:gd name="connsiteY6" fmla="*/ 5408326 h 5408326"/>
                <a:gd name="connsiteX7" fmla="*/ 0 w 1199205"/>
                <a:gd name="connsiteY7" fmla="*/ 199871 h 5408326"/>
                <a:gd name="connsiteX8" fmla="*/ 199871 w 1199205"/>
                <a:gd name="connsiteY8" fmla="*/ 0 h 540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205" h="5408326">
                  <a:moveTo>
                    <a:pt x="1199205" y="901405"/>
                  </a:moveTo>
                  <a:lnTo>
                    <a:pt x="1199205" y="4506921"/>
                  </a:lnTo>
                  <a:cubicBezTo>
                    <a:pt x="1199205" y="5004753"/>
                    <a:pt x="1179363" y="5408324"/>
                    <a:pt x="1154887" y="5408324"/>
                  </a:cubicBezTo>
                  <a:lnTo>
                    <a:pt x="0" y="5408324"/>
                  </a:lnTo>
                  <a:lnTo>
                    <a:pt x="0" y="54083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54887" y="2"/>
                  </a:lnTo>
                  <a:cubicBezTo>
                    <a:pt x="1179363" y="2"/>
                    <a:pt x="1199205" y="403573"/>
                    <a:pt x="1199205" y="901405"/>
                  </a:cubicBezTo>
                  <a:close/>
                </a:path>
              </a:pathLst>
            </a:custGeom>
            <a:solidFill>
              <a:srgbClr val="EBC76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1" tIns="75685" rIns="92830" bIns="75686" numCol="1" spcCol="1270" anchor="ctr" anchorCtr="0">
              <a:noAutofit/>
            </a:bodyPr>
            <a:lstStyle/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A</a:t>
              </a:r>
              <a:r>
                <a:rPr lang="pt-BR" sz="1600" kern="1200" dirty="0">
                  <a:latin typeface="Trebuchet MS" panose="020B0603020202020204" pitchFamily="34" charset="0"/>
                </a:rPr>
                <a:t>nimais e vegetais influem na formação do solo por meio da ação de musgos, liquens, bactérias e fungos, os quais produzem nitratos, ácidos orgânicos e gás carbônico, que, incorporados à água, agem sobre os minerais das rochas, acentuando sua decomposição. Além disso, temos a ação direta de animais.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9A843E4-0DCF-4887-A4CD-B615BC6AA792}"/>
                </a:ext>
              </a:extLst>
            </p:cNvPr>
            <p:cNvSpPr/>
            <p:nvPr/>
          </p:nvSpPr>
          <p:spPr>
            <a:xfrm>
              <a:off x="471044" y="4547184"/>
              <a:ext cx="1550703" cy="1499006"/>
            </a:xfrm>
            <a:custGeom>
              <a:avLst/>
              <a:gdLst>
                <a:gd name="connsiteX0" fmla="*/ 0 w 3042183"/>
                <a:gd name="connsiteY0" fmla="*/ 249839 h 1499006"/>
                <a:gd name="connsiteX1" fmla="*/ 249839 w 3042183"/>
                <a:gd name="connsiteY1" fmla="*/ 0 h 1499006"/>
                <a:gd name="connsiteX2" fmla="*/ 2792344 w 3042183"/>
                <a:gd name="connsiteY2" fmla="*/ 0 h 1499006"/>
                <a:gd name="connsiteX3" fmla="*/ 3042183 w 3042183"/>
                <a:gd name="connsiteY3" fmla="*/ 249839 h 1499006"/>
                <a:gd name="connsiteX4" fmla="*/ 3042183 w 3042183"/>
                <a:gd name="connsiteY4" fmla="*/ 1249167 h 1499006"/>
                <a:gd name="connsiteX5" fmla="*/ 2792344 w 3042183"/>
                <a:gd name="connsiteY5" fmla="*/ 1499006 h 1499006"/>
                <a:gd name="connsiteX6" fmla="*/ 249839 w 3042183"/>
                <a:gd name="connsiteY6" fmla="*/ 1499006 h 1499006"/>
                <a:gd name="connsiteX7" fmla="*/ 0 w 3042183"/>
                <a:gd name="connsiteY7" fmla="*/ 1249167 h 1499006"/>
                <a:gd name="connsiteX8" fmla="*/ 0 w 3042183"/>
                <a:gd name="connsiteY8" fmla="*/ 249839 h 149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183" h="1499006">
                  <a:moveTo>
                    <a:pt x="0" y="249839"/>
                  </a:moveTo>
                  <a:cubicBezTo>
                    <a:pt x="0" y="111857"/>
                    <a:pt x="111857" y="0"/>
                    <a:pt x="249839" y="0"/>
                  </a:cubicBezTo>
                  <a:lnTo>
                    <a:pt x="2792344" y="0"/>
                  </a:lnTo>
                  <a:cubicBezTo>
                    <a:pt x="2930326" y="0"/>
                    <a:pt x="3042183" y="111857"/>
                    <a:pt x="3042183" y="249839"/>
                  </a:cubicBezTo>
                  <a:lnTo>
                    <a:pt x="3042183" y="1249167"/>
                  </a:lnTo>
                  <a:cubicBezTo>
                    <a:pt x="3042183" y="1387149"/>
                    <a:pt x="2930326" y="1499006"/>
                    <a:pt x="2792344" y="1499006"/>
                  </a:cubicBezTo>
                  <a:lnTo>
                    <a:pt x="249839" y="1499006"/>
                  </a:lnTo>
                  <a:cubicBezTo>
                    <a:pt x="111857" y="1499006"/>
                    <a:pt x="0" y="1387149"/>
                    <a:pt x="0" y="1249167"/>
                  </a:cubicBezTo>
                  <a:lnTo>
                    <a:pt x="0" y="249839"/>
                  </a:lnTo>
                  <a:close/>
                </a:path>
              </a:pathLst>
            </a:custGeom>
            <a:solidFill>
              <a:srgbClr val="EBC7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35" tIns="103655" rIns="134135" bIns="1036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Intemperismo biológico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97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Características e uso do solo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3ADC71-08D1-4239-8C31-89784522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31" y="1186580"/>
            <a:ext cx="5798938" cy="50710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D4FF67-86E1-42B8-A61D-B6BE1BE549CE}"/>
              </a:ext>
            </a:extLst>
          </p:cNvPr>
          <p:cNvSpPr/>
          <p:nvPr/>
        </p:nvSpPr>
        <p:spPr>
          <a:xfrm rot="16200000">
            <a:off x="5965428" y="260212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Earth Science. (Adaptado.)</a:t>
            </a:r>
          </a:p>
        </p:txBody>
      </p:sp>
    </p:spTree>
    <p:extLst>
      <p:ext uri="{BB962C8B-B14F-4D97-AF65-F5344CB8AC3E}">
        <p14:creationId xmlns:p14="http://schemas.microsoft.com/office/powerpoint/2010/main" val="332097351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1851</Words>
  <Application>Microsoft Office PowerPoint</Application>
  <PresentationFormat>Apresentação na tela (4:3)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Trebuchet MS</vt:lpstr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Yago Marinzeck</cp:lastModifiedBy>
  <cp:revision>67</cp:revision>
  <dcterms:created xsi:type="dcterms:W3CDTF">2017-10-06T20:41:42Z</dcterms:created>
  <dcterms:modified xsi:type="dcterms:W3CDTF">2019-03-08T17:19:47Z</dcterms:modified>
</cp:coreProperties>
</file>